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5" r:id="rId3"/>
    <p:sldId id="287" r:id="rId4"/>
    <p:sldId id="266" r:id="rId5"/>
    <p:sldId id="277" r:id="rId6"/>
    <p:sldId id="289" r:id="rId7"/>
    <p:sldId id="278" r:id="rId8"/>
    <p:sldId id="290" r:id="rId9"/>
    <p:sldId id="280" r:id="rId10"/>
    <p:sldId id="281" r:id="rId11"/>
    <p:sldId id="284" r:id="rId12"/>
    <p:sldId id="286" r:id="rId13"/>
    <p:sldId id="267" r:id="rId14"/>
    <p:sldId id="288" r:id="rId15"/>
    <p:sldId id="269" r:id="rId16"/>
    <p:sldId id="291" r:id="rId17"/>
    <p:sldId id="292" r:id="rId18"/>
    <p:sldId id="293" r:id="rId19"/>
    <p:sldId id="296" r:id="rId20"/>
    <p:sldId id="29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41" autoAdjust="0"/>
  </p:normalViewPr>
  <p:slideViewPr>
    <p:cSldViewPr>
      <p:cViewPr varScale="1">
        <p:scale>
          <a:sx n="103" d="100"/>
          <a:sy n="103" d="100"/>
        </p:scale>
        <p:origin x="348" y="72"/>
      </p:cViewPr>
      <p:guideLst>
        <p:guide pos="3840"/>
        <p:guide orient="horz" pos="216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50" d="100"/>
          <a:sy n="150" d="100"/>
        </p:scale>
        <p:origin x="2472" y="-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2:10:45.1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שלום לכולם,</a:t>
            </a:r>
          </a:p>
          <a:p>
            <a:pPr algn="r" rtl="1"/>
            <a:r>
              <a:rPr lang="he-IL" dirty="0"/>
              <a:t>אנחנו עידו ודביר נציג לכם את הפרויקט שלנו </a:t>
            </a:r>
          </a:p>
          <a:p>
            <a:pPr algn="r" rtl="1"/>
            <a:r>
              <a:rPr lang="he-IL" dirty="0"/>
              <a:t>זום דיגיטלי.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נציג בפניכם את 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מטרת הפרויקט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השלבים השונים שעברנו עד היום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האתגרים שעלו במהלך הדרך והפתרונות שמצאנו להם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התוצאות הסופיות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ושיפורים עתידיים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המודל של ה</a:t>
            </a:r>
            <a:r>
              <a:rPr lang="en-US" dirty="0"/>
              <a:t>VGA</a:t>
            </a:r>
            <a:r>
              <a:rPr lang="he-IL" dirty="0"/>
              <a:t> יכול בלחיצת הסוויץ' של הזום להכפיל את הפיקסלים השמורים ברבע ה</a:t>
            </a:r>
            <a:r>
              <a:rPr lang="en-US" dirty="0"/>
              <a:t>BRAM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9F09-6DAD-2D1A-5ABE-D5E77F38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DBBA-EE1D-D468-C748-F3561FC7E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2EAAC-672A-BE38-7619-5A12BA253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המשתמש יוכל להפעיל את המצלמה ולשנות את הזום והרזולציה באמצעות הסוויצ’ים</a:t>
            </a:r>
            <a:r>
              <a:rPr lang="en-US" dirty="0"/>
              <a:t>:</a:t>
            </a:r>
          </a:p>
          <a:p>
            <a:pPr algn="r" rtl="1"/>
            <a:endParaRPr lang="en-US" dirty="0"/>
          </a:p>
          <a:p>
            <a:pPr marL="228600" indent="-228600" algn="r" rtl="1">
              <a:buAutoNum type="arabicPeriod"/>
            </a:pPr>
            <a:r>
              <a:rPr lang="en-US" dirty="0"/>
              <a:t>SW15</a:t>
            </a:r>
            <a:r>
              <a:rPr lang="he-IL" dirty="0"/>
              <a:t> – השמאלי ביותר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ירסט את המערכת ונוכל לראות על מסך ה</a:t>
            </a:r>
            <a:r>
              <a:rPr lang="en-US" dirty="0"/>
              <a:t>VGA</a:t>
            </a:r>
            <a:r>
              <a:rPr lang="he-IL" dirty="0"/>
              <a:t> פסים צבעוניים (מעין בדיקת שפיות)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SW14</a:t>
            </a:r>
            <a:r>
              <a:rPr lang="he-IL" dirty="0"/>
              <a:t> – מימינו יפעיל את המצלמה – המשתמש יראה את הוידאו מוקרן על המסך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SW13</a:t>
            </a:r>
            <a:r>
              <a:rPr lang="he-IL" dirty="0"/>
              <a:t> – המצלמה תקונפג והצבעים יהיו ריאלסטיים יותר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SW12</a:t>
            </a:r>
            <a:r>
              <a:rPr lang="he-IL" dirty="0"/>
              <a:t> – זום -&gt; רק מרכז התמונה יוקרן על המסך כולו.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SW11</a:t>
            </a:r>
            <a:r>
              <a:rPr lang="he-IL" dirty="0"/>
              <a:t> – אינטרפולציה – התמונה עם הזום תראה טוב יותר עם מעט פיקסול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BC59-CB43-EF16-B2F9-13CD5B20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נתחיל את ההצגה מהתמונה הגדולה של הפרויקט והמוצר, </a:t>
            </a:r>
          </a:p>
          <a:p>
            <a:pPr algn="r" rtl="1"/>
            <a:r>
              <a:rPr lang="he-IL" dirty="0"/>
              <a:t>ונרד בהדרגה לפרטים הקטנים. </a:t>
            </a:r>
          </a:p>
          <a:p>
            <a:pPr algn="r" rtl="1"/>
            <a:r>
              <a:rPr lang="he-IL" dirty="0"/>
              <a:t>בדרך נעבור דרך האתגרים שעמדו בפנינו והתובנות שלמדנו במהלך הפיתוח.</a:t>
            </a:r>
          </a:p>
          <a:p>
            <a:pPr algn="r" rtl="1"/>
            <a:r>
              <a:rPr lang="he-IL" dirty="0"/>
              <a:t>לבסוף נדגים בלייב את התוצאות.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9FA4-9375-1504-9E73-012FC4BE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0E9FD-056D-52A3-57A8-003CA7D8F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A1FEF-654B-FFCB-B11E-7081ED3DA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המטרות של הפרויקט הן: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הפעלת המצלמה בשם </a:t>
            </a:r>
            <a:r>
              <a:rPr lang="en-US" dirty="0"/>
              <a:t> OV7670</a:t>
            </a:r>
            <a:r>
              <a:rPr lang="he-IL" dirty="0"/>
              <a:t>והצגת וידאו על </a:t>
            </a:r>
            <a:r>
              <a:rPr lang="en-US" dirty="0"/>
              <a:t>VGA</a:t>
            </a:r>
            <a:r>
              <a:rPr lang="he-IL" dirty="0"/>
              <a:t>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מימוש של זום כפול 2 (בהזזת </a:t>
            </a:r>
            <a:r>
              <a:rPr lang="en-US" dirty="0"/>
              <a:t>Switch</a:t>
            </a:r>
            <a:r>
              <a:rPr lang="he-IL" dirty="0"/>
              <a:t>) על המסך כולו – </a:t>
            </a:r>
            <a:r>
              <a:rPr lang="en-US" dirty="0"/>
              <a:t>crop + expand</a:t>
            </a: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פתרון בעיית פיקסול בזום – באמצעות אינטרפולציה בי-לינארית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15AA-CBD8-3426-8E68-0E962E1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1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שלבי הפרויקט כבכל תהליך של </a:t>
            </a:r>
            <a:r>
              <a:rPr lang="en-US" dirty="0"/>
              <a:t>FPGA</a:t>
            </a:r>
            <a:r>
              <a:rPr lang="he-IL" dirty="0"/>
              <a:t> הם: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האריכטקטורה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כתיבת הקוד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סימולציות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סינתזה 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Place &amp; route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צריבה על הכרטיס והפעלת המצלמה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algn="r" rtl="1"/>
            <a:r>
              <a:rPr lang="he-IL" dirty="0"/>
              <a:t>נתמקד בעיקר בארכיטקטורה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זוהי האריכטקטורה הבסיסית לפני מימוש האינטרפולציה למניעת הפיקסול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לראות כאן 6 בלוקים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הבלוקים המוקפים בעיגול הם ה</a:t>
            </a:r>
            <a:r>
              <a:rPr lang="en-US" dirty="0"/>
              <a:t>Interface</a:t>
            </a:r>
            <a:r>
              <a:rPr lang="he-IL" dirty="0"/>
              <a:t> (האיי-או-אים </a:t>
            </a:r>
            <a:r>
              <a:rPr lang="en-US" dirty="0"/>
              <a:t>I/</a:t>
            </a:r>
            <a:r>
              <a:rPr lang="en-US" dirty="0" err="1"/>
              <a:t>Os</a:t>
            </a:r>
            <a:r>
              <a:rPr lang="he-IL" dirty="0"/>
              <a:t>) בין ה</a:t>
            </a:r>
            <a:r>
              <a:rPr lang="en-US" dirty="0"/>
              <a:t>Board</a:t>
            </a:r>
            <a:r>
              <a:rPr lang="he-IL" dirty="0"/>
              <a:t> למצלמה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א. כשמוצגת תמונה רגילה עיקר המידע (הפיקסלים) נע מ: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בלוק ה</a:t>
            </a:r>
            <a:r>
              <a:rPr lang="en-US" dirty="0"/>
              <a:t>CATPTURE</a:t>
            </a:r>
            <a:r>
              <a:rPr lang="he-IL" dirty="0"/>
              <a:t> שמחובר ישירות למצלמה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en-US" dirty="0"/>
              <a:t>FRAME </a:t>
            </a:r>
            <a:r>
              <a:rPr lang="he-IL" dirty="0"/>
              <a:t> שלם נשמר ב</a:t>
            </a:r>
            <a:r>
              <a:rPr lang="en-US" dirty="0"/>
              <a:t>BRAM</a:t>
            </a:r>
            <a:r>
              <a:rPr lang="he-IL" dirty="0"/>
              <a:t>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ובלוק ה</a:t>
            </a:r>
            <a:r>
              <a:rPr lang="en-US" dirty="0"/>
              <a:t>VGA</a:t>
            </a:r>
            <a:r>
              <a:rPr lang="he-IL" dirty="0"/>
              <a:t> מוציא את הפיקסלים ומציג אותם על המסך </a:t>
            </a:r>
          </a:p>
          <a:p>
            <a:pPr marL="228600" indent="-228600" algn="r" rtl="1">
              <a:buFont typeface="+mj-lt"/>
              <a:buAutoNum type="arabicPeriod"/>
            </a:pPr>
            <a:endParaRPr lang="he-IL" dirty="0"/>
          </a:p>
          <a:p>
            <a:pPr marL="0" indent="0" algn="r" rtl="1">
              <a:buFont typeface="+mj-lt"/>
              <a:buNone/>
            </a:pPr>
            <a:r>
              <a:rPr lang="he-IL" dirty="0"/>
              <a:t>כשיש זום ישנה התנהגות קצת אחרת: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CAPTURE</a:t>
            </a:r>
            <a:r>
              <a:rPr lang="he-IL" dirty="0"/>
              <a:t> שומר רק את התמונה במרכז המסך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כותב את ה</a:t>
            </a:r>
            <a:r>
              <a:rPr lang="en-US" dirty="0"/>
              <a:t>DATA</a:t>
            </a:r>
            <a:r>
              <a:rPr lang="he-IL" dirty="0"/>
              <a:t> לרבע </a:t>
            </a:r>
            <a:r>
              <a:rPr lang="en-US" dirty="0"/>
              <a:t>BRAM</a:t>
            </a:r>
            <a:endParaRPr lang="he-IL" dirty="0"/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VGA</a:t>
            </a:r>
            <a:r>
              <a:rPr lang="he-IL" dirty="0"/>
              <a:t> כל פיקסל 4 פעמים (2 לרוחב ו2 לאורך)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7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[עידו]:</a:t>
            </a:r>
            <a:endParaRPr lang="en-US" dirty="0"/>
          </a:p>
          <a:p>
            <a:pPr algn="r" rtl="1"/>
            <a:r>
              <a:rPr lang="he-IL" dirty="0"/>
              <a:t>הארכיטקטורה הסופית מוסיפה את הפתרון של האינטרפולציה.</a:t>
            </a:r>
          </a:p>
          <a:p>
            <a:pPr algn="r" rtl="1"/>
            <a:r>
              <a:rPr lang="he-IL" dirty="0"/>
              <a:t>נוספו כאן 3 מודולים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&lt;קליק&gt;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מסומנים בירוק כהה</a:t>
            </a:r>
          </a:p>
          <a:p>
            <a:pPr algn="r" rtl="1"/>
            <a:r>
              <a:rPr lang="he-IL" dirty="0"/>
              <a:t>הכוללים:</a:t>
            </a:r>
          </a:p>
          <a:p>
            <a:pPr algn="r" rtl="1"/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זכרון נוסף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חישוב האינטרפולציה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</a:t>
            </a:r>
            <a:r>
              <a:rPr lang="en-US" dirty="0"/>
              <a:t>MUX</a:t>
            </a:r>
            <a:r>
              <a:rPr lang="he-IL" dirty="0"/>
              <a:t> שמאפשר למשתמש לראות על המסך את: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 הוידאו עם הזום המפולטר</a:t>
            </a:r>
          </a:p>
          <a:p>
            <a:pPr lvl="1" algn="r" rtl="1"/>
            <a:r>
              <a:rPr lang="he-IL" dirty="0"/>
              <a:t>בלי לוותר על 2 הפיצ'רים הקודמים: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וידאו רגיל בלי זום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זום מפוקסל.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[עידו]: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המודול הראשון </a:t>
            </a:r>
            <a:r>
              <a:rPr lang="en-US" dirty="0"/>
              <a:t>Controller</a:t>
            </a:r>
            <a:endParaRPr lang="he-IL" dirty="0"/>
          </a:p>
          <a:p>
            <a:pPr algn="r" rtl="1"/>
            <a:r>
              <a:rPr lang="he-IL" dirty="0"/>
              <a:t>תפקידו להתממשק עם המצלמה ולספק לה: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שעון וריסט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לקנפג את הרגיסטרים של המצלמה באמצעות פרוטוקול דומה </a:t>
            </a:r>
          </a:p>
          <a:p>
            <a:pPr algn="r" rtl="1"/>
            <a:r>
              <a:rPr lang="he-IL" dirty="0"/>
              <a:t>ל</a:t>
            </a:r>
            <a:r>
              <a:rPr lang="en-US" dirty="0"/>
              <a:t> I2C</a:t>
            </a:r>
            <a:r>
              <a:rPr lang="he-IL" dirty="0"/>
              <a:t> (=</a:t>
            </a:r>
            <a:r>
              <a:rPr lang="en-US" dirty="0"/>
              <a:t>Inter-Integrated Circuit</a:t>
            </a:r>
            <a:r>
              <a:rPr lang="he-IL" dirty="0"/>
              <a:t>) בשם </a:t>
            </a:r>
            <a:r>
              <a:rPr lang="en-US" dirty="0"/>
              <a:t>SCCB</a:t>
            </a:r>
            <a:r>
              <a:rPr lang="he-IL" dirty="0"/>
              <a:t> (=</a:t>
            </a:r>
            <a:r>
              <a:rPr lang="en-US" dirty="0"/>
              <a:t>Serial Camera Control Bus</a:t>
            </a:r>
            <a:r>
              <a:rPr lang="he-IL" dirty="0"/>
              <a:t>):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ניתן לראות בסימולציה שיצרנו דוגמה לכתיבה לרגיסטר:</a:t>
            </a:r>
          </a:p>
          <a:p>
            <a:pPr algn="r" rtl="1"/>
            <a:r>
              <a:rPr lang="he-IL" dirty="0"/>
              <a:t>בהתחלה נרצה לכתוב </a:t>
            </a:r>
            <a:r>
              <a:rPr lang="en-US" dirty="0"/>
              <a:t>x”42”</a:t>
            </a:r>
            <a:r>
              <a:rPr lang="he-IL" dirty="0"/>
              <a:t> שזהו ה</a:t>
            </a:r>
            <a:r>
              <a:rPr lang="en-US" dirty="0"/>
              <a:t>ID</a:t>
            </a:r>
            <a:r>
              <a:rPr lang="he-IL" dirty="0"/>
              <a:t> של המצלמה שלנו</a:t>
            </a:r>
          </a:p>
          <a:p>
            <a:pPr algn="r" rtl="1"/>
            <a:r>
              <a:rPr lang="he-IL" dirty="0"/>
              <a:t>ניתן לראות את השעון דוגם 0 ואז 1 ו0 ו0 – שזה 4</a:t>
            </a:r>
          </a:p>
          <a:p>
            <a:pPr algn="r" rtl="1"/>
            <a:r>
              <a:rPr lang="he-IL" dirty="0"/>
              <a:t>ו0 0 1 ו0 – זהו 2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ואז את כתובת הרגיסטר </a:t>
            </a:r>
            <a:r>
              <a:rPr lang="en-US" dirty="0"/>
              <a:t>X”12”</a:t>
            </a:r>
            <a:endParaRPr lang="he-IL" dirty="0"/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ולבסוף את ה</a:t>
            </a:r>
            <a:r>
              <a:rPr lang="en-US" dirty="0"/>
              <a:t>DATA</a:t>
            </a:r>
            <a:r>
              <a:rPr lang="he-IL" dirty="0"/>
              <a:t> </a:t>
            </a:r>
            <a:r>
              <a:rPr lang="en-US" dirty="0"/>
              <a:t>X”80”</a:t>
            </a:r>
            <a:r>
              <a:rPr lang="he-IL" dirty="0"/>
              <a:t> באופן דומה ל</a:t>
            </a:r>
            <a:r>
              <a:rPr lang="en-US" dirty="0"/>
              <a:t>X”42”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Zoom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Designed by Ido W. and Dvir H.</a:t>
            </a:r>
          </a:p>
          <a:p>
            <a:r>
              <a:rPr lang="en-US" dirty="0"/>
              <a:t>May 2025</a:t>
            </a:r>
            <a:endParaRPr dirty="0"/>
          </a:p>
        </p:txBody>
      </p:sp>
      <p:pic>
        <p:nvPicPr>
          <p:cNvPr id="1026" name="Picture 2" descr="Logtel לוגטל | LinkedIn">
            <a:extLst>
              <a:ext uri="{FF2B5EF4-FFF2-40B4-BE49-F238E27FC236}">
                <a16:creationId xmlns:a16="http://schemas.microsoft.com/office/drawing/2014/main" id="{FB46A8E9-20F4-8904-3268-4A97E849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2861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DD85A6-1F0A-3CD8-8251-25DFC6E7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4650" y="466722"/>
            <a:ext cx="16478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7685-1561-72E4-03C3-38DBFB09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072-1A3E-2A54-C5DF-6519873A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80" y="457200"/>
            <a:ext cx="1007272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Capture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703C56-9A95-D4F2-4F1D-3B5A4F43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1C2DA500-E8F5-A7E5-FB08-91E4C4238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6EB55D-9A24-5AD1-D84D-C696F115090F}"/>
              </a:ext>
            </a:extLst>
          </p:cNvPr>
          <p:cNvSpPr txBox="1">
            <a:spLocks/>
          </p:cNvSpPr>
          <p:nvPr/>
        </p:nvSpPr>
        <p:spPr>
          <a:xfrm>
            <a:off x="5091080" y="2378686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Collects pixel data by sampling 2 consecutive 8-bit values to form 1 pixel.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Converts RGB565 camera data to RGB444 (to match the board’s VGA pin format).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Writes the pixel data to BRAM.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In zoom mode, only the center portion of the image is stored in BRAM (- ¼ of the BRAM)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9C17E8C-A177-F5D0-81CA-6822B1478F47}"/>
              </a:ext>
            </a:extLst>
          </p:cNvPr>
          <p:cNvSpPr/>
          <p:nvPr/>
        </p:nvSpPr>
        <p:spPr>
          <a:xfrm>
            <a:off x="6573094" y="1447800"/>
            <a:ext cx="3028106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Pixels data,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sync signals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4033-3157-1DCF-DE7B-B0A4F542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80" y="1710907"/>
            <a:ext cx="3671920" cy="26028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D9BC7B-B37C-CD33-0E09-786464A57E93}"/>
              </a:ext>
            </a:extLst>
          </p:cNvPr>
          <p:cNvSpPr/>
          <p:nvPr/>
        </p:nvSpPr>
        <p:spPr>
          <a:xfrm>
            <a:off x="152400" y="1710907"/>
            <a:ext cx="44958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AA026A-2B69-4735-CB79-FF0B115E2923}"/>
              </a:ext>
            </a:extLst>
          </p:cNvPr>
          <p:cNvSpPr txBox="1">
            <a:spLocks/>
          </p:cNvSpPr>
          <p:nvPr/>
        </p:nvSpPr>
        <p:spPr>
          <a:xfrm>
            <a:off x="3581400" y="41693"/>
            <a:ext cx="41148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>
                <a:solidFill>
                  <a:srgbClr val="92D050"/>
                </a:solidFill>
              </a:rPr>
              <a:t>Capture</a:t>
            </a:r>
            <a:r>
              <a:rPr lang="en-US" sz="2100" dirty="0"/>
              <a:t> → BRAM →  VGA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439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0E09-50AF-CDE4-D44A-78E155D9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F258-4D5E-8895-7B05-4C0887F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1043940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BRAM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2C254E4D-EADA-F196-8D27-44498CD54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815480" y="228600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AB0048-B39C-EDB3-6E10-D1790A3C2100}"/>
              </a:ext>
            </a:extLst>
          </p:cNvPr>
          <p:cNvSpPr txBox="1">
            <a:spLocks/>
          </p:cNvSpPr>
          <p:nvPr/>
        </p:nvSpPr>
        <p:spPr>
          <a:xfrm>
            <a:off x="2286000" y="1507672"/>
            <a:ext cx="68580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Represents a Frame Buffer: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full image - 640 x 480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¼ image (zoom) – 320 x 240</a:t>
            </a:r>
          </a:p>
          <a:p>
            <a:pPr marL="365760" lvl="1" indent="0" fontAlgn="base">
              <a:spcAft>
                <a:spcPct val="0"/>
              </a:spcAft>
              <a:buNone/>
            </a:pPr>
            <a:r>
              <a:rPr lang="en-US" sz="1900" dirty="0"/>
              <a:t>Memory size: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RGB444 		– width 12 bits.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640x480 resolution 	– Depth 307,200 </a:t>
            </a:r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C3B504-622E-949E-A59D-B466D5AD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7672"/>
            <a:ext cx="1981200" cy="2759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9A514-C419-8B17-4754-E60D6EBC2091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</a:t>
            </a:r>
            <a:r>
              <a:rPr lang="en-US" sz="2100" dirty="0">
                <a:solidFill>
                  <a:srgbClr val="92D050"/>
                </a:solidFill>
              </a:rPr>
              <a:t>BRAM</a:t>
            </a:r>
            <a:r>
              <a:rPr lang="en-US" sz="2100" dirty="0"/>
              <a:t> →  VGA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C5F87-6B13-4284-B693-F7F09064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895600"/>
            <a:ext cx="1524000" cy="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D23C-D86F-C263-DBD1-FBE05774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97B2-0D97-DE6C-1C24-D3AAE6E4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8" y="457200"/>
            <a:ext cx="10544642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VGA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E75DEFEC-039C-8E4F-43B9-22F929F1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 rot="10800000">
            <a:off x="9920722" y="314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128187-F9AD-75BE-EA37-5F3A25961055}"/>
              </a:ext>
            </a:extLst>
          </p:cNvPr>
          <p:cNvSpPr txBox="1">
            <a:spLocks/>
          </p:cNvSpPr>
          <p:nvPr/>
        </p:nvSpPr>
        <p:spPr>
          <a:xfrm>
            <a:off x="3343742" y="1449063"/>
            <a:ext cx="6858000" cy="504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2000" dirty="0"/>
              <a:t>Reads pixel data from BRAM and transmits it to the VGA monitor.</a:t>
            </a:r>
          </a:p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1900" dirty="0"/>
              <a:t>When zoom mode is enabled, the module replicates each pixel 4 times to upscale the center region and fill the screen.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5308E-2A28-5AFB-E7EA-8DC84543BA65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BRAM →  </a:t>
            </a:r>
            <a:r>
              <a:rPr lang="en-US" sz="2100" dirty="0">
                <a:solidFill>
                  <a:srgbClr val="92D050"/>
                </a:solidFill>
              </a:rPr>
              <a:t>VGA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67C9-4834-96A3-4421-C105E2EF5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7638"/>
            <a:ext cx="3343742" cy="2305372"/>
          </a:xfrm>
          <a:prstGeom prst="rect">
            <a:avLst/>
          </a:prstGeom>
        </p:spPr>
      </p:pic>
      <p:pic>
        <p:nvPicPr>
          <p:cNvPr id="12" name="Picture 6" descr="Vga Monitor 7 Inch 1024*600 Hd Mini Portable Monitor With Av Vga Input">
            <a:extLst>
              <a:ext uri="{FF2B5EF4-FFF2-40B4-BE49-F238E27FC236}">
                <a16:creationId xmlns:a16="http://schemas.microsoft.com/office/drawing/2014/main" id="{1939AC34-0881-35EE-0617-516FFEC0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3048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BFB0D81-A5AB-D2EF-FD6F-F2FE26A4EC93}"/>
              </a:ext>
            </a:extLst>
          </p:cNvPr>
          <p:cNvSpPr/>
          <p:nvPr/>
        </p:nvSpPr>
        <p:spPr>
          <a:xfrm>
            <a:off x="10134600" y="1981200"/>
            <a:ext cx="762000" cy="10982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F30610-531B-92A7-8DCC-D5CED94FD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57795"/>
              </p:ext>
            </p:extLst>
          </p:nvPr>
        </p:nvGraphicFramePr>
        <p:xfrm>
          <a:off x="2362200" y="4510739"/>
          <a:ext cx="558800" cy="1343025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296072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213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65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69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39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786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5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3986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BBE11E8-8CC9-AA1D-11B3-69B2CD1C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29675"/>
              </p:ext>
            </p:extLst>
          </p:nvPr>
        </p:nvGraphicFramePr>
        <p:xfrm>
          <a:off x="5499101" y="4572000"/>
          <a:ext cx="3721099" cy="1152525"/>
        </p:xfrm>
        <a:graphic>
          <a:graphicData uri="http://schemas.openxmlformats.org/drawingml/2006/table">
            <a:tbl>
              <a:tblPr/>
              <a:tblGrid>
                <a:gridCol w="522537">
                  <a:extLst>
                    <a:ext uri="{9D8B030D-6E8A-4147-A177-3AD203B41FA5}">
                      <a16:colId xmlns:a16="http://schemas.microsoft.com/office/drawing/2014/main" val="4255232317"/>
                    </a:ext>
                  </a:extLst>
                </a:gridCol>
                <a:gridCol w="671381">
                  <a:extLst>
                    <a:ext uri="{9D8B030D-6E8A-4147-A177-3AD203B41FA5}">
                      <a16:colId xmlns:a16="http://schemas.microsoft.com/office/drawing/2014/main" val="1453016901"/>
                    </a:ext>
                  </a:extLst>
                </a:gridCol>
                <a:gridCol w="418030">
                  <a:extLst>
                    <a:ext uri="{9D8B030D-6E8A-4147-A177-3AD203B41FA5}">
                      <a16:colId xmlns:a16="http://schemas.microsoft.com/office/drawing/2014/main" val="936660383"/>
                    </a:ext>
                  </a:extLst>
                </a:gridCol>
                <a:gridCol w="342025">
                  <a:extLst>
                    <a:ext uri="{9D8B030D-6E8A-4147-A177-3AD203B41FA5}">
                      <a16:colId xmlns:a16="http://schemas.microsoft.com/office/drawing/2014/main" val="47518988"/>
                    </a:ext>
                  </a:extLst>
                </a:gridCol>
                <a:gridCol w="291354">
                  <a:extLst>
                    <a:ext uri="{9D8B030D-6E8A-4147-A177-3AD203B41FA5}">
                      <a16:colId xmlns:a16="http://schemas.microsoft.com/office/drawing/2014/main" val="3256603370"/>
                    </a:ext>
                  </a:extLst>
                </a:gridCol>
                <a:gridCol w="316689">
                  <a:extLst>
                    <a:ext uri="{9D8B030D-6E8A-4147-A177-3AD203B41FA5}">
                      <a16:colId xmlns:a16="http://schemas.microsoft.com/office/drawing/2014/main" val="2189237071"/>
                    </a:ext>
                  </a:extLst>
                </a:gridCol>
                <a:gridCol w="560540">
                  <a:extLst>
                    <a:ext uri="{9D8B030D-6E8A-4147-A177-3AD203B41FA5}">
                      <a16:colId xmlns:a16="http://schemas.microsoft.com/office/drawing/2014/main" val="2256936066"/>
                    </a:ext>
                  </a:extLst>
                </a:gridCol>
                <a:gridCol w="598543">
                  <a:extLst>
                    <a:ext uri="{9D8B030D-6E8A-4147-A177-3AD203B41FA5}">
                      <a16:colId xmlns:a16="http://schemas.microsoft.com/office/drawing/2014/main" val="10154286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1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26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1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666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7585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96437068-338E-3364-B3CE-4C7FA00C42E8}"/>
              </a:ext>
            </a:extLst>
          </p:cNvPr>
          <p:cNvSpPr/>
          <p:nvPr/>
        </p:nvSpPr>
        <p:spPr>
          <a:xfrm>
            <a:off x="5486400" y="4593577"/>
            <a:ext cx="3734733" cy="11404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583CD1-5AC9-F7F2-8B06-7B8395341204}"/>
              </a:ext>
            </a:extLst>
          </p:cNvPr>
          <p:cNvSpPr/>
          <p:nvPr/>
        </p:nvSpPr>
        <p:spPr>
          <a:xfrm>
            <a:off x="2361267" y="4524375"/>
            <a:ext cx="608668" cy="134302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C4BF7-4F7C-826E-85C4-4921BF470AB8}"/>
              </a:ext>
            </a:extLst>
          </p:cNvPr>
          <p:cNvSpPr txBox="1"/>
          <p:nvPr/>
        </p:nvSpPr>
        <p:spPr>
          <a:xfrm>
            <a:off x="5838358" y="4126468"/>
            <a:ext cx="261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VGA Monitor – 640 x 480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CDC98-EC41-D150-4468-CD7F54F3D75F}"/>
              </a:ext>
            </a:extLst>
          </p:cNvPr>
          <p:cNvSpPr txBox="1"/>
          <p:nvPr/>
        </p:nvSpPr>
        <p:spPr>
          <a:xfrm>
            <a:off x="609600" y="4648200"/>
            <a:ext cx="1652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76,800</a:t>
            </a:r>
          </a:p>
          <a:p>
            <a:pPr algn="ctr"/>
            <a:r>
              <a:rPr lang="en-US" dirty="0"/>
              <a:t>(307200 / 4)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E38F704-BFE5-980F-D598-72E5F474AEA0}"/>
              </a:ext>
            </a:extLst>
          </p:cNvPr>
          <p:cNvSpPr/>
          <p:nvPr/>
        </p:nvSpPr>
        <p:spPr>
          <a:xfrm rot="16200000">
            <a:off x="3845655" y="3879055"/>
            <a:ext cx="762000" cy="251949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 animBg="1"/>
      <p:bldP spid="27" grpId="0" animBg="1"/>
      <p:bldP spid="28" grpId="0" animBg="1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insights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Protocols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Algorithm implementations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Zoom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Bilinear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Version control – solution - git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Memory shortage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1B40-FC43-E1C7-649D-53EC1C4B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176-EAEA-03C3-461E-98708FDD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DCE2-E19D-BFCA-7C98-BCD06E8CC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42703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camera controller converts a 25 MHz internal FPGA clock to a 100 kHz SCCB protocol.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bilinear interpolation unit reads 4 pixels at 25 MHz and writes the result at 100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VGA timing is 800 horizontal × 525 vertical × 60 fps = 25.2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Since the camera operates at 30 fps and the monitor at 60 fps, each frame is read twice.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EF08-D2F4-9985-27B4-ADFA962C3A8C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35063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9BA9A-B574-A112-8B33-7056735E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8817061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VGA, SCCB.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C0EA2-B4F0-158C-8CED-2FCBC5AF3E1B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911CDC-6878-5CE3-BAA0-608E72F4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8534"/>
            <a:ext cx="5093324" cy="49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GA Sync Signal Generation using Simple Logic ICs – nerdhut">
            <a:extLst>
              <a:ext uri="{FF2B5EF4-FFF2-40B4-BE49-F238E27FC236}">
                <a16:creationId xmlns:a16="http://schemas.microsoft.com/office/drawing/2014/main" id="{C2946A19-B2A5-B143-E61A-87A1C0ED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86025"/>
            <a:ext cx="533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31E9-265B-A24D-0D04-36F30542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8D49-411C-31EB-21AA-2A4D7DE0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C7960-A720-3EEA-059F-E6EE2794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Bi-linear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Zoom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Bilinear interpolation. Easy: | by Abhishek Kumar Pandey | Medium">
            <a:extLst>
              <a:ext uri="{FF2B5EF4-FFF2-40B4-BE49-F238E27FC236}">
                <a16:creationId xmlns:a16="http://schemas.microsoft.com/office/drawing/2014/main" id="{F61933A3-511C-6B96-83DE-65229666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28800"/>
            <a:ext cx="3495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0B8F8-B996-2E5D-6123-207451458A10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457BD-439B-7315-E3A7-2AAF6CB7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87B6-8501-8707-E93C-EC124296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7B391-18E4-8911-8229-2C3779BB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Issues: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versions and development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 to track progress while 2 engineers worked in parallel.</a:t>
            </a:r>
          </a:p>
          <a:p>
            <a:pPr marL="0" indent="0">
              <a:buNone/>
            </a:pPr>
            <a:r>
              <a:rPr lang="en-US" dirty="0"/>
              <a:t>Solution - </a:t>
            </a:r>
            <a:r>
              <a:rPr lang="en-US" b="1" u="sng" dirty="0"/>
              <a:t>GIT</a:t>
            </a:r>
          </a:p>
          <a:p>
            <a:pPr marL="0" indent="0">
              <a:buNone/>
            </a:pPr>
            <a:r>
              <a:rPr lang="en-US" dirty="0"/>
              <a:t>Used Git with tags, branches, and commits.</a:t>
            </a:r>
          </a:p>
          <a:p>
            <a:pPr marL="0" indent="0">
              <a:buNone/>
            </a:pPr>
            <a:r>
              <a:rPr lang="en-US" dirty="0"/>
              <a:t>Managed with GitHub forks and pull </a:t>
            </a:r>
          </a:p>
          <a:p>
            <a:pPr marL="0" indent="0">
              <a:buNone/>
            </a:pPr>
            <a:r>
              <a:rPr lang="en-US" dirty="0"/>
              <a:t>requests, including conflict resolution.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How Git Works: Explained in 4 Minutes">
            <a:extLst>
              <a:ext uri="{FF2B5EF4-FFF2-40B4-BE49-F238E27FC236}">
                <a16:creationId xmlns:a16="http://schemas.microsoft.com/office/drawing/2014/main" id="{74AAF2E4-DDCC-C0B8-C385-760FC8CB5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24579" r="4918" b="2562"/>
          <a:stretch/>
        </p:blipFill>
        <p:spPr bwMode="auto">
          <a:xfrm>
            <a:off x="7924800" y="0"/>
            <a:ext cx="419100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5CCD1-D858-9A06-10F7-0BBA7403B4F9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14:cNvPr>
              <p14:cNvContentPartPr/>
              <p14:nvPr/>
            </p14:nvContentPartPr>
            <p14:xfrm>
              <a:off x="3866760" y="353365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8120" y="35246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63969B7-5D6D-8D80-E379-8C180882B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39" y="3056995"/>
            <a:ext cx="5811061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5F45-F355-121C-8C8B-426B3B14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B5D4-3519-435A-C439-AB14FD5F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Shortage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DD92D-08E1-2430-5923-77825BCBC1AE}"/>
              </a:ext>
            </a:extLst>
          </p:cNvPr>
          <p:cNvSpPr txBox="1"/>
          <p:nvPr/>
        </p:nvSpPr>
        <p:spPr>
          <a:xfrm>
            <a:off x="1504950" y="1600200"/>
            <a:ext cx="82486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Bilinear Interpolation Implementation: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Initial Requirement: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We required 2 BRAMs, each with a size of 450KB.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Calculation:  (307,200 x 12) \ 8 \ 1024 = 450 KB</a:t>
            </a:r>
          </a:p>
          <a:p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Issue: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This requirement exceeded the available BRAM resources.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Solution: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We optimized the design to use only ¼ of the BRAM, as the zoom functionality requires only ¼ of the total image pixels.</a:t>
            </a:r>
            <a:endParaRPr lang="he-IL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29216-6DB9-CE8B-B15C-8B3717CC4247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1658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2032E-EB9D-98D2-3ED4-A3543020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EDAF-96F4-30DD-CE4A-CD572EB5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80440-DACD-C554-079A-E7FEA42A9422}"/>
              </a:ext>
            </a:extLst>
          </p:cNvPr>
          <p:cNvSpPr txBox="1"/>
          <p:nvPr/>
        </p:nvSpPr>
        <p:spPr>
          <a:xfrm>
            <a:off x="1504950" y="1600200"/>
            <a:ext cx="8248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Currently working on bilinear interpolation unit..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E207D5-FE6D-6B0A-616D-BD167F15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34" y="2103727"/>
            <a:ext cx="6197600" cy="464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5773A-A9A8-8C61-8FB2-FA53C7E3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" y="4827937"/>
            <a:ext cx="600689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System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 and 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Live Demo</a:t>
            </a:r>
          </a:p>
        </p:txBody>
      </p:sp>
      <p:pic>
        <p:nvPicPr>
          <p:cNvPr id="2" name="Picture 1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9AE54D8D-37AA-D680-1201-EB4804C6C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2000"/>
            <a:ext cx="3581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E1F8-2834-DC0F-51BF-56AFAE56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 with many colors&#10;&#10;AI-generated content may be incorrect.">
            <a:extLst>
              <a:ext uri="{FF2B5EF4-FFF2-40B4-BE49-F238E27FC236}">
                <a16:creationId xmlns:a16="http://schemas.microsoft.com/office/drawing/2014/main" id="{25241A3F-CBE2-7764-7CC1-AC693B10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2" t="-714" r="620" b="7142"/>
          <a:stretch/>
        </p:blipFill>
        <p:spPr>
          <a:xfrm rot="5400000">
            <a:off x="1358976" y="4739358"/>
            <a:ext cx="1800000" cy="10541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6E020F-D7A3-2DAE-67DF-2FD1FDF1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6525"/>
            <a:ext cx="12192000" cy="11368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F5DE74-C132-6B68-F455-52D3F3EC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76200"/>
            <a:ext cx="5410200" cy="11430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3" name="Picture 2" descr="A screen with a purple owl on it&#10;&#10;AI-generated content may be incorrect.">
            <a:extLst>
              <a:ext uri="{FF2B5EF4-FFF2-40B4-BE49-F238E27FC236}">
                <a16:creationId xmlns:a16="http://schemas.microsoft.com/office/drawing/2014/main" id="{6DBCD4EC-502D-9B9E-6453-5D1F33064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3333" r="5834" b="16667"/>
          <a:stretch/>
        </p:blipFill>
        <p:spPr>
          <a:xfrm rot="5400000">
            <a:off x="4042892" y="4804892"/>
            <a:ext cx="1800000" cy="934615"/>
          </a:xfrm>
          <a:prstGeom prst="rect">
            <a:avLst/>
          </a:prstGeom>
        </p:spPr>
      </p:pic>
      <p:pic>
        <p:nvPicPr>
          <p:cNvPr id="6" name="Picture 5" descr="A computer monitor with a green owl on it&#10;&#10;AI-generated content may be incorrect.">
            <a:extLst>
              <a:ext uri="{FF2B5EF4-FFF2-40B4-BE49-F238E27FC236}">
                <a16:creationId xmlns:a16="http://schemas.microsoft.com/office/drawing/2014/main" id="{E158B236-F657-32E9-A16A-91FD6CDE53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7" t="21796" r="5769" b="19230"/>
          <a:stretch/>
        </p:blipFill>
        <p:spPr>
          <a:xfrm rot="5400000">
            <a:off x="6314804" y="4790805"/>
            <a:ext cx="1800000" cy="962790"/>
          </a:xfrm>
          <a:prstGeom prst="rect">
            <a:avLst/>
          </a:prstGeom>
        </p:spPr>
      </p:pic>
      <p:pic>
        <p:nvPicPr>
          <p:cNvPr id="8" name="Picture 7" descr="A monitor with an owl image on it&#10;&#10;AI-generated content may be incorrect.">
            <a:extLst>
              <a:ext uri="{FF2B5EF4-FFF2-40B4-BE49-F238E27FC236}">
                <a16:creationId xmlns:a16="http://schemas.microsoft.com/office/drawing/2014/main" id="{B9439D82-677A-8ECC-D87D-7F43CEDA9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8571" r="16666" b="23809"/>
          <a:stretch/>
        </p:blipFill>
        <p:spPr>
          <a:xfrm rot="5400000">
            <a:off x="8371457" y="4784266"/>
            <a:ext cx="1800000" cy="964286"/>
          </a:xfrm>
          <a:prstGeom prst="rect">
            <a:avLst/>
          </a:prstGeom>
        </p:spPr>
      </p:pic>
      <p:pic>
        <p:nvPicPr>
          <p:cNvPr id="11" name="Picture 10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02A8F81F-8293-87E0-17E4-F160189066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79400"/>
            <a:ext cx="198120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AB8FA8-6D5E-4CAE-D5A9-0D84097CFB22}"/>
              </a:ext>
            </a:extLst>
          </p:cNvPr>
          <p:cNvSpPr txBox="1">
            <a:spLocks/>
          </p:cNvSpPr>
          <p:nvPr/>
        </p:nvSpPr>
        <p:spPr>
          <a:xfrm>
            <a:off x="-762000" y="114300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User Interface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8FA64CEA-501F-EDC2-3EB7-F19230ED8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8B8399-D809-56AB-FF97-A3F5B6EBA7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999" t="26666" r="4168" b="5016"/>
          <a:stretch/>
        </p:blipFill>
        <p:spPr>
          <a:xfrm rot="5400000">
            <a:off x="-354989" y="4698390"/>
            <a:ext cx="176153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D1081-A8F9-C9DA-E89D-D3CAC25A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0287000" cy="68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9E55-3F29-1706-2C2D-3DE8ED5F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7F7AB1-8ECA-7F2C-E5C1-15B28FA0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C7A961-BC75-5158-A300-659B577DB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Goals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digital zoom on FPGA: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the </a:t>
            </a:r>
            <a:r>
              <a:rPr lang="en-US" u="sng" dirty="0"/>
              <a:t>OV7670 camera </a:t>
            </a:r>
            <a:r>
              <a:rPr lang="en-US" dirty="0"/>
              <a:t>as input and a </a:t>
            </a:r>
            <a:r>
              <a:rPr lang="en-US" u="sng" dirty="0"/>
              <a:t>VGA monitor </a:t>
            </a:r>
            <a:r>
              <a:rPr lang="en-US" dirty="0"/>
              <a:t>for output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Implements 2× digital zoom.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Reduces pixelation using bilinear interpolation.</a:t>
            </a:r>
          </a:p>
          <a:p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2FB34-6381-0205-C4DF-08AC97370415}"/>
              </a:ext>
            </a:extLst>
          </p:cNvPr>
          <p:cNvGrpSpPr/>
          <p:nvPr/>
        </p:nvGrpSpPr>
        <p:grpSpPr>
          <a:xfrm>
            <a:off x="6400800" y="2133600"/>
            <a:ext cx="5245415" cy="4343400"/>
            <a:chOff x="2047025" y="-122464"/>
            <a:chExt cx="9294390" cy="6980464"/>
          </a:xfrm>
        </p:grpSpPr>
        <p:pic>
          <p:nvPicPr>
            <p:cNvPr id="2" name="Content Placeholder 7">
              <a:extLst>
                <a:ext uri="{FF2B5EF4-FFF2-40B4-BE49-F238E27FC236}">
                  <a16:creationId xmlns:a16="http://schemas.microsoft.com/office/drawing/2014/main" id="{B3AFCDE3-EB07-C8D4-9460-07B7254D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025" y="4353560"/>
              <a:ext cx="1686775" cy="1513840"/>
            </a:xfrm>
            <a:prstGeom prst="rect">
              <a:avLst/>
            </a:prstGeom>
          </p:spPr>
        </p:pic>
        <p:pic>
          <p:nvPicPr>
            <p:cNvPr id="4" name="Picture 4" descr="Digilent Nexys A7">
              <a:extLst>
                <a:ext uri="{FF2B5EF4-FFF2-40B4-BE49-F238E27FC236}">
                  <a16:creationId xmlns:a16="http://schemas.microsoft.com/office/drawing/2014/main" id="{DE04FBD6-EB0C-3A88-ACC0-6D030F11A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6060" r="9091" b="15152"/>
            <a:stretch/>
          </p:blipFill>
          <p:spPr bwMode="auto">
            <a:xfrm>
              <a:off x="6663907" y="2514600"/>
              <a:ext cx="4677508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328CD1D-59C4-D27B-1589-A246B064D6BF}"/>
                </a:ext>
              </a:extLst>
            </p:cNvPr>
            <p:cNvSpPr/>
            <p:nvPr/>
          </p:nvSpPr>
          <p:spPr>
            <a:xfrm>
              <a:off x="3702481" y="4572000"/>
              <a:ext cx="3231719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Pixel data,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sync signals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DE8CA77-9EC3-15ED-4CA3-CE93C86BAE4F}"/>
                </a:ext>
              </a:extLst>
            </p:cNvPr>
            <p:cNvSpPr/>
            <p:nvPr/>
          </p:nvSpPr>
          <p:spPr>
            <a:xfrm rot="10800000" flipV="1">
              <a:off x="3744174" y="5333999"/>
              <a:ext cx="3190026" cy="457200"/>
            </a:xfrm>
            <a:prstGeom prst="rightArrow">
              <a:avLst>
                <a:gd name="adj1" fmla="val 50000"/>
                <a:gd name="adj2" fmla="val 8622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SCCB Config,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reset</a:t>
              </a:r>
            </a:p>
          </p:txBody>
        </p:sp>
        <p:pic>
          <p:nvPicPr>
            <p:cNvPr id="7" name="Picture 6" descr="Vga Monitor 7 Inch 1024*600 Hd Mini Portable Monitor With Av Vga Input">
              <a:extLst>
                <a:ext uri="{FF2B5EF4-FFF2-40B4-BE49-F238E27FC236}">
                  <a16:creationId xmlns:a16="http://schemas.microsoft.com/office/drawing/2014/main" id="{584C2B83-B9E1-A5CF-2B09-FA225822B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1" y="-122464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D0016D-1008-52DD-053E-2FD9D74BA07C}"/>
                </a:ext>
              </a:extLst>
            </p:cNvPr>
            <p:cNvSpPr/>
            <p:nvPr/>
          </p:nvSpPr>
          <p:spPr>
            <a:xfrm>
              <a:off x="9608109" y="1592036"/>
              <a:ext cx="644246" cy="917121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VGA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EB6E4-84DB-4500-1E17-8D69A02BB2A6}"/>
                </a:ext>
              </a:extLst>
            </p:cNvPr>
            <p:cNvSpPr/>
            <p:nvPr/>
          </p:nvSpPr>
          <p:spPr>
            <a:xfrm>
              <a:off x="7239000" y="6019800"/>
              <a:ext cx="1143000" cy="68580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8810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42915-F82F-66CE-FA5D-1C13F6D5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Architecture – Key FPGA modules.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implementation (RTL)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&amp; Route - constraint file (.</a:t>
            </a:r>
            <a:r>
              <a:rPr lang="en-US" dirty="0" err="1"/>
              <a:t>xdc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9AE0-484E-C2C5-77D1-BF5A96E0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A41D-7DD2-5D04-AE46-A89D7F6E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Key FPGA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C2FF-8367-D139-B798-3ACD652C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497D-2F3F-5F77-FFC6-F07C8C13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36" t="-1825" r="11397" b="2730"/>
          <a:stretch/>
        </p:blipFill>
        <p:spPr>
          <a:xfrm>
            <a:off x="2114550" y="2238260"/>
            <a:ext cx="7810500" cy="41396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561214-1D83-DEBD-6561-840EF5798CF8}"/>
              </a:ext>
            </a:extLst>
          </p:cNvPr>
          <p:cNvSpPr/>
          <p:nvPr/>
        </p:nvSpPr>
        <p:spPr>
          <a:xfrm>
            <a:off x="7086600" y="40386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779E53-4033-6E6A-95FD-AD4D69B168C1}"/>
              </a:ext>
            </a:extLst>
          </p:cNvPr>
          <p:cNvSpPr/>
          <p:nvPr/>
        </p:nvSpPr>
        <p:spPr>
          <a:xfrm>
            <a:off x="5029200" y="24384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BF9BD8-3035-878F-9986-5549548C2733}"/>
              </a:ext>
            </a:extLst>
          </p:cNvPr>
          <p:cNvSpPr/>
          <p:nvPr/>
        </p:nvSpPr>
        <p:spPr>
          <a:xfrm>
            <a:off x="9144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E9EA95-BCBD-6966-5CBE-934760BDD646}"/>
              </a:ext>
            </a:extLst>
          </p:cNvPr>
          <p:cNvSpPr/>
          <p:nvPr/>
        </p:nvSpPr>
        <p:spPr>
          <a:xfrm>
            <a:off x="60960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Zoom x2</a:t>
            </a:r>
          </a:p>
          <a:p>
            <a:pPr algn="ctr"/>
            <a:r>
              <a:rPr lang="en-US" dirty="0"/>
              <a:t>Pixel render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22C5A2-3E31-D8BF-0028-D00BC66F4867}"/>
              </a:ext>
            </a:extLst>
          </p:cNvPr>
          <p:cNvSpPr/>
          <p:nvPr/>
        </p:nvSpPr>
        <p:spPr>
          <a:xfrm>
            <a:off x="8686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ED641C-AC96-E830-F45A-CB03C7E06983}"/>
              </a:ext>
            </a:extLst>
          </p:cNvPr>
          <p:cNvSpPr/>
          <p:nvPr/>
        </p:nvSpPr>
        <p:spPr>
          <a:xfrm>
            <a:off x="4495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CE7BC-62B9-1651-C430-3AB8482C4A0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3124200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ED17D7-7C14-C87C-CB63-DF4D51DA5A5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553200" y="3124200"/>
            <a:ext cx="213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7A641-8186-A7BB-359C-CC92232A88B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228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A479D-2C2D-ADDE-5ED9-D7B89736F164}"/>
              </a:ext>
            </a:extLst>
          </p:cNvPr>
          <p:cNvSpPr/>
          <p:nvPr/>
        </p:nvSpPr>
        <p:spPr>
          <a:xfrm>
            <a:off x="35052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¼ 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3D477E-A4DD-E090-F243-906BD8320A53}"/>
              </a:ext>
            </a:extLst>
          </p:cNvPr>
          <p:cNvCxnSpPr>
            <a:cxnSpLocks/>
          </p:cNvCxnSpPr>
          <p:nvPr/>
        </p:nvCxnSpPr>
        <p:spPr>
          <a:xfrm flipV="1">
            <a:off x="1943100" y="4486275"/>
            <a:ext cx="1609725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76AB47-5353-9B19-12B5-6041DF0EC6F6}"/>
              </a:ext>
            </a:extLst>
          </p:cNvPr>
          <p:cNvCxnSpPr>
            <a:cxnSpLocks/>
          </p:cNvCxnSpPr>
          <p:nvPr/>
        </p:nvCxnSpPr>
        <p:spPr>
          <a:xfrm>
            <a:off x="1943100" y="3733800"/>
            <a:ext cx="0" cy="752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BA5BA9-4BB1-2323-0C66-7DD1480997F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34A3A1-EF27-5958-A6FF-D81A03FA1D7E}"/>
              </a:ext>
            </a:extLst>
          </p:cNvPr>
          <p:cNvCxnSpPr>
            <a:cxnSpLocks/>
          </p:cNvCxnSpPr>
          <p:nvPr/>
        </p:nvCxnSpPr>
        <p:spPr>
          <a:xfrm flipH="1">
            <a:off x="8153400" y="4486275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7AA244-6670-7A7F-9DDD-B73CDD94C154}"/>
              </a:ext>
            </a:extLst>
          </p:cNvPr>
          <p:cNvSpPr txBox="1"/>
          <p:nvPr/>
        </p:nvSpPr>
        <p:spPr>
          <a:xfrm>
            <a:off x="4533900" y="268810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</a:t>
            </a:r>
            <a:r>
              <a:rPr lang="en-US" dirty="0"/>
              <a:t>dis</a:t>
            </a:r>
            <a:r>
              <a:rPr lang="en-US" sz="1800" dirty="0"/>
              <a:t>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184887E-F413-227A-DB79-BFAFD434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810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Data Flow.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A040C9D-6F3E-7A91-2A92-8F0DA69523C3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9EFE75-2FF5-EFD6-0797-ADE228E72F5C}"/>
              </a:ext>
            </a:extLst>
          </p:cNvPr>
          <p:cNvSpPr txBox="1"/>
          <p:nvPr/>
        </p:nvSpPr>
        <p:spPr>
          <a:xfrm>
            <a:off x="-304800" y="4572000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45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25" grpId="0" animBg="1"/>
      <p:bldP spid="3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67026-BD37-21A7-65C4-AEFB753F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91E3-0AA6-7BC5-BDD6-D84EE7D5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5250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2.0</a:t>
            </a:r>
            <a:r>
              <a:rPr lang="en-US" dirty="0"/>
              <a:t> – Key FPGA Modules.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0AF26-5F74-5197-AFCC-1A59182E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54488-CACB-A384-9F50-12615CA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12192000" cy="43283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0BDE77-CC40-DEF8-9796-8149456E069E}"/>
              </a:ext>
            </a:extLst>
          </p:cNvPr>
          <p:cNvSpPr/>
          <p:nvPr/>
        </p:nvSpPr>
        <p:spPr>
          <a:xfrm>
            <a:off x="2819400" y="22098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4ED40A-4777-5431-F32B-CF7C2ABDD48F}"/>
              </a:ext>
            </a:extLst>
          </p:cNvPr>
          <p:cNvSpPr/>
          <p:nvPr/>
        </p:nvSpPr>
        <p:spPr>
          <a:xfrm>
            <a:off x="9448800" y="53340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DEA58-14A2-8D47-5409-400E9B83C15D}"/>
              </a:ext>
            </a:extLst>
          </p:cNvPr>
          <p:cNvSpPr/>
          <p:nvPr/>
        </p:nvSpPr>
        <p:spPr>
          <a:xfrm>
            <a:off x="4953000" y="2438400"/>
            <a:ext cx="22860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9A79E0-4A25-F19D-A4D9-EFA914F64198}"/>
              </a:ext>
            </a:extLst>
          </p:cNvPr>
          <p:cNvSpPr/>
          <p:nvPr/>
        </p:nvSpPr>
        <p:spPr>
          <a:xfrm>
            <a:off x="73152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61BA7-E2EB-7002-E2B1-C314C36DBDA6}"/>
              </a:ext>
            </a:extLst>
          </p:cNvPr>
          <p:cNvSpPr/>
          <p:nvPr/>
        </p:nvSpPr>
        <p:spPr>
          <a:xfrm>
            <a:off x="28194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CB949-1DD2-F25A-BB8D-4834D595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29F390-B5AE-133D-C2A9-17B9A904E1D7}"/>
              </a:ext>
            </a:extLst>
          </p:cNvPr>
          <p:cNvSpPr/>
          <p:nvPr/>
        </p:nvSpPr>
        <p:spPr>
          <a:xfrm>
            <a:off x="9144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80C3E5-B477-2A83-08D5-B1B8876D2A27}"/>
              </a:ext>
            </a:extLst>
          </p:cNvPr>
          <p:cNvSpPr/>
          <p:nvPr/>
        </p:nvSpPr>
        <p:spPr>
          <a:xfrm>
            <a:off x="6096000" y="3886200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Bi-linear interpolation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0BE10-93B0-4606-9120-53494DF08A51}"/>
              </a:ext>
            </a:extLst>
          </p:cNvPr>
          <p:cNvSpPr/>
          <p:nvPr/>
        </p:nvSpPr>
        <p:spPr>
          <a:xfrm>
            <a:off x="86868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E417A-BB43-9365-080C-C02BF187D761}"/>
              </a:ext>
            </a:extLst>
          </p:cNvPr>
          <p:cNvSpPr/>
          <p:nvPr/>
        </p:nvSpPr>
        <p:spPr>
          <a:xfrm>
            <a:off x="45720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6B108C-5539-5941-0DAA-31B49E234C8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2912336"/>
            <a:ext cx="160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EC7B29-FA56-77AC-EAF1-58440F2B4AF7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0770C1-5B2F-01F5-E7C6-4AFA59F18A40}"/>
              </a:ext>
            </a:extLst>
          </p:cNvPr>
          <p:cNvSpPr txBox="1"/>
          <p:nvPr/>
        </p:nvSpPr>
        <p:spPr>
          <a:xfrm>
            <a:off x="6324600" y="2514629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74CDCF-E602-92B4-1EC9-FFBC17A88783}"/>
              </a:ext>
            </a:extLst>
          </p:cNvPr>
          <p:cNvSpPr/>
          <p:nvPr/>
        </p:nvSpPr>
        <p:spPr>
          <a:xfrm>
            <a:off x="35052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(320 x 240 x 12)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FFF9CB-28BA-789C-ECDE-93D3B93EC3E8}"/>
              </a:ext>
            </a:extLst>
          </p:cNvPr>
          <p:cNvGrpSpPr/>
          <p:nvPr/>
        </p:nvGrpSpPr>
        <p:grpSpPr>
          <a:xfrm>
            <a:off x="1943100" y="3581400"/>
            <a:ext cx="1609725" cy="914400"/>
            <a:chOff x="1943100" y="3581400"/>
            <a:chExt cx="1609725" cy="9144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2B3FD8-3051-BD10-EC39-F092BDCE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100" y="4486275"/>
              <a:ext cx="1609725" cy="9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12084-3A4E-3047-08F7-296BEC8CBE4B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581400"/>
              <a:ext cx="0" cy="9048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0EC5949A-6C5A-6921-011C-535D12F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V2.0 – Data Flow.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ECAA-2849-36F8-79D2-D654EFC5F25A}"/>
              </a:ext>
            </a:extLst>
          </p:cNvPr>
          <p:cNvSpPr/>
          <p:nvPr/>
        </p:nvSpPr>
        <p:spPr>
          <a:xfrm>
            <a:off x="8686800" y="3835255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92D27-8B32-AE8A-DB12-D39491E1A648}"/>
              </a:ext>
            </a:extLst>
          </p:cNvPr>
          <p:cNvSpPr txBox="1"/>
          <p:nvPr/>
        </p:nvSpPr>
        <p:spPr>
          <a:xfrm>
            <a:off x="5125558" y="5900668"/>
            <a:ext cx="1961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dirty="0"/>
              <a:t>filter</a:t>
            </a:r>
            <a:r>
              <a:rPr lang="en-US" sz="1800" dirty="0"/>
              <a:t>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A38C4-A845-E968-34F3-93D94D980A02}"/>
              </a:ext>
            </a:extLst>
          </p:cNvPr>
          <p:cNvCxnSpPr>
            <a:cxnSpLocks/>
          </p:cNvCxnSpPr>
          <p:nvPr/>
        </p:nvCxnSpPr>
        <p:spPr>
          <a:xfrm>
            <a:off x="8153400" y="44862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1A6EC2-1500-0313-34AF-2A0D1E7C838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715500" y="3521936"/>
            <a:ext cx="0" cy="346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22A24E-61F6-9B11-044B-FABBD096E4C8}"/>
              </a:ext>
            </a:extLst>
          </p:cNvPr>
          <p:cNvSpPr txBox="1"/>
          <p:nvPr/>
        </p:nvSpPr>
        <p:spPr>
          <a:xfrm>
            <a:off x="5562600" y="3563641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filter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D2E04-B6E2-B7FC-CAC9-C40A5CE6480D}"/>
              </a:ext>
            </a:extLst>
          </p:cNvPr>
          <p:cNvGrpSpPr/>
          <p:nvPr/>
        </p:nvGrpSpPr>
        <p:grpSpPr>
          <a:xfrm>
            <a:off x="4518974" y="2971800"/>
            <a:ext cx="6758626" cy="2895599"/>
            <a:chOff x="4518974" y="2971800"/>
            <a:chExt cx="6758626" cy="28955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8F1330-E2FE-011F-5C5B-07581C2480A1}"/>
                </a:ext>
              </a:extLst>
            </p:cNvPr>
            <p:cNvGrpSpPr/>
            <p:nvPr/>
          </p:nvGrpSpPr>
          <p:grpSpPr>
            <a:xfrm flipV="1">
              <a:off x="4518974" y="5108794"/>
              <a:ext cx="6747081" cy="758605"/>
              <a:chOff x="4533900" y="1828800"/>
              <a:chExt cx="6747081" cy="685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6244C9-E517-C9B1-DED0-ED603AF33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3900" y="1828800"/>
                <a:ext cx="6747081" cy="28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978311-E3EB-6B16-7F6F-269749DF9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1828800"/>
                <a:ext cx="0" cy="685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C85456-D074-7EF6-61F2-6CF3A54E6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44200" y="2971800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3FDF2-0E64-51F2-35C7-31A10CE7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6055" y="2971800"/>
              <a:ext cx="11545" cy="28642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910F71-A7B0-3059-5304-FC3B9DBACC40}"/>
              </a:ext>
            </a:extLst>
          </p:cNvPr>
          <p:cNvCxnSpPr>
            <a:cxnSpLocks/>
          </p:cNvCxnSpPr>
          <p:nvPr/>
        </p:nvCxnSpPr>
        <p:spPr>
          <a:xfrm>
            <a:off x="6629400" y="2912336"/>
            <a:ext cx="20559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C0E562-C3EE-1CBE-A6A5-0264BA01C3B8}"/>
              </a:ext>
            </a:extLst>
          </p:cNvPr>
          <p:cNvSpPr txBox="1"/>
          <p:nvPr/>
        </p:nvSpPr>
        <p:spPr>
          <a:xfrm>
            <a:off x="1143000" y="4078069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0C1EA-BA98-77D3-46FF-DC642995E5E6}"/>
              </a:ext>
            </a:extLst>
          </p:cNvPr>
          <p:cNvSpPr/>
          <p:nvPr/>
        </p:nvSpPr>
        <p:spPr>
          <a:xfrm>
            <a:off x="7467600" y="5183835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Zoom x2</a:t>
            </a:r>
          </a:p>
          <a:p>
            <a:pPr algn="ctr"/>
            <a:r>
              <a:rPr lang="en-US" dirty="0"/>
              <a:t>Pixel render</a:t>
            </a:r>
          </a:p>
        </p:txBody>
      </p:sp>
    </p:spTree>
    <p:extLst>
      <p:ext uri="{BB962C8B-B14F-4D97-AF65-F5344CB8AC3E}">
        <p14:creationId xmlns:p14="http://schemas.microsoft.com/office/powerpoint/2010/main" val="42171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24" grpId="0"/>
      <p:bldP spid="25" grpId="0" animBg="1"/>
      <p:bldP spid="4" grpId="0" animBg="1"/>
      <p:bldP spid="18" grpId="0"/>
      <p:bldP spid="29" grpId="0"/>
      <p:bldP spid="8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BC6C-07B8-A718-09D4-45667495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6B5B-4857-456D-6D85-D2E68D7C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Module: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7F5EB-1C6A-F2DF-CEE3-74AD279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0A2D4D05-67A9-02E9-404E-11D8317AF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B9A45A7-9C81-990B-1304-067CEF5CA419}"/>
              </a:ext>
            </a:extLst>
          </p:cNvPr>
          <p:cNvSpPr/>
          <p:nvPr/>
        </p:nvSpPr>
        <p:spPr>
          <a:xfrm rot="10800000" flipV="1">
            <a:off x="6619337" y="1250638"/>
            <a:ext cx="2796395" cy="460268"/>
          </a:xfrm>
          <a:prstGeom prst="rightArrow">
            <a:avLst>
              <a:gd name="adj1" fmla="val 50000"/>
              <a:gd name="adj2" fmla="val 862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reset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317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6060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eriod"/>
                </a:pPr>
                <a:r>
                  <a:rPr lang="en-US" dirty="0"/>
                  <a:t>Configure registers with protocol SCCB (I2C like), 97.65KHz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𝑆𝐼𝑂𝐶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𝑀h𝑧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𝐾𝐻𝑧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  <a:blipFill>
                <a:blip r:embed="rId5"/>
                <a:stretch>
                  <a:fillRect l="-1543" t="-40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D482E09-27BF-ECEA-97EC-39DD019FC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30392"/>
            <a:ext cx="12192000" cy="1518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EE3B07-B3A5-B842-DA5D-CBEDE8FC54C9}"/>
              </a:ext>
            </a:extLst>
          </p:cNvPr>
          <p:cNvSpPr txBox="1">
            <a:spLocks/>
          </p:cNvSpPr>
          <p:nvPr/>
        </p:nvSpPr>
        <p:spPr>
          <a:xfrm>
            <a:off x="2724678" y="5489396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B"0100_0010" = x"42"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144D02-BB22-297E-A8DC-DD7E88895A52}"/>
              </a:ext>
            </a:extLst>
          </p:cNvPr>
          <p:cNvSpPr txBox="1">
            <a:spLocks/>
          </p:cNvSpPr>
          <p:nvPr/>
        </p:nvSpPr>
        <p:spPr>
          <a:xfrm>
            <a:off x="8688238" y="5523203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B“1000_0000" = x“80"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50B053-A84D-06DC-951C-78039F2A0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67" y="1807114"/>
            <a:ext cx="2657846" cy="226726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BE2297D-B87E-DD6C-F6FE-FB318B95063B}"/>
              </a:ext>
            </a:extLst>
          </p:cNvPr>
          <p:cNvSpPr/>
          <p:nvPr/>
        </p:nvSpPr>
        <p:spPr>
          <a:xfrm>
            <a:off x="762000" y="1710907"/>
            <a:ext cx="31242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  <p:bldP spid="14" grpId="0"/>
      <p:bldP spid="24" grpId="0" animBg="1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1010</TotalTime>
  <Words>1213</Words>
  <Application>Microsoft Office PowerPoint</Application>
  <PresentationFormat>Widescreen</PresentationFormat>
  <Paragraphs>276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 Narrow</vt:lpstr>
      <vt:lpstr>Arial</vt:lpstr>
      <vt:lpstr>Cambria Math</vt:lpstr>
      <vt:lpstr>Candara</vt:lpstr>
      <vt:lpstr>Consolas</vt:lpstr>
      <vt:lpstr>Tech Computer 16x9</vt:lpstr>
      <vt:lpstr>Digital Zoom</vt:lpstr>
      <vt:lpstr>Agenda</vt:lpstr>
      <vt:lpstr>System Overview</vt:lpstr>
      <vt:lpstr>Project Steps</vt:lpstr>
      <vt:lpstr>Architecture V1.0 – Key FPGA Modules</vt:lpstr>
      <vt:lpstr>Architecture V1.0 – Data Flow.</vt:lpstr>
      <vt:lpstr>Architecture V2.0 – Key FPGA Modules.</vt:lpstr>
      <vt:lpstr>Architecture V2.0 – Data Flow.</vt:lpstr>
      <vt:lpstr> Module: Controller</vt:lpstr>
      <vt:lpstr> Module: Capture</vt:lpstr>
      <vt:lpstr> Module: BRAM</vt:lpstr>
      <vt:lpstr> Module: VGA</vt:lpstr>
      <vt:lpstr>Challenges and insights</vt:lpstr>
      <vt:lpstr>Timing.</vt:lpstr>
      <vt:lpstr>Protocols</vt:lpstr>
      <vt:lpstr>Algorithm implementations</vt:lpstr>
      <vt:lpstr>Version Control</vt:lpstr>
      <vt:lpstr>Memory Shortage</vt:lpstr>
      <vt:lpstr>Future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dvir hershkovits</dc:creator>
  <cp:lastModifiedBy>dvir hershkovits</cp:lastModifiedBy>
  <cp:revision>97</cp:revision>
  <dcterms:created xsi:type="dcterms:W3CDTF">2025-05-13T07:58:58Z</dcterms:created>
  <dcterms:modified xsi:type="dcterms:W3CDTF">2025-05-15T11:18:41Z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